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3" r:id="rId4"/>
    <p:sldId id="258" r:id="rId5"/>
    <p:sldId id="270" r:id="rId6"/>
    <p:sldId id="274" r:id="rId7"/>
    <p:sldId id="273" r:id="rId8"/>
    <p:sldId id="272" r:id="rId9"/>
    <p:sldId id="27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527"/>
    <a:srgbClr val="ECE8B5"/>
    <a:srgbClr val="35422F"/>
    <a:srgbClr val="F19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5356" autoAdjust="0"/>
  </p:normalViewPr>
  <p:slideViewPr>
    <p:cSldViewPr snapToGrid="0">
      <p:cViewPr varScale="1">
        <p:scale>
          <a:sx n="109" d="100"/>
          <a:sy n="109" d="100"/>
        </p:scale>
        <p:origin x="10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57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8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61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5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0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47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74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2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8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70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605E-6B56-414B-B7D1-630A6CB7C563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1A77-6778-4662-92AA-7FDC048452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6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tlas.resakss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atlas.resakss.org/new%20eAtlas%20V3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atlas.resakss.org/new%20eAtlas%20V3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07" y="3270739"/>
            <a:ext cx="4615961" cy="34049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11"/>
          <p:cNvSpPr txBox="1"/>
          <p:nvPr/>
        </p:nvSpPr>
        <p:spPr>
          <a:xfrm rot="16200000">
            <a:off x="-3107723" y="3105837"/>
            <a:ext cx="6858002" cy="646331"/>
          </a:xfrm>
          <a:prstGeom prst="rect">
            <a:avLst/>
          </a:prstGeom>
          <a:solidFill>
            <a:srgbClr val="F19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ReSAKSS Country eAtlases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469" y="396604"/>
            <a:ext cx="9459458" cy="584775"/>
          </a:xfrm>
          <a:prstGeom prst="rect">
            <a:avLst/>
          </a:prstGeom>
          <a:solidFill>
            <a:srgbClr val="89A52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ReSAKSS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Country </a:t>
            </a:r>
            <a:r>
              <a:rPr lang="en-US" sz="3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eAtlases</a:t>
            </a:r>
            <a:r>
              <a:rPr lang="en-US" sz="3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200" b="1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RCeA</a:t>
            </a:r>
            <a:r>
              <a:rPr lang="fr-FR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User’s</a:t>
            </a:r>
            <a:r>
              <a:rPr lang="fr-FR" sz="3200" b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Manual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97" y="3226778"/>
            <a:ext cx="4691258" cy="341375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28971" y="1446810"/>
            <a:ext cx="8985394" cy="847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35422F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1600" b="1" dirty="0">
                <a:latin typeface="Garamond" panose="02020404030301010803" pitchFamily="18" charset="0"/>
              </a:rPr>
              <a:t>The </a:t>
            </a:r>
            <a:r>
              <a:rPr lang="en-US" sz="1600" b="1" dirty="0" err="1">
                <a:latin typeface="Garamond" panose="02020404030301010803" pitchFamily="18" charset="0"/>
              </a:rPr>
              <a:t>RCeA</a:t>
            </a:r>
            <a:r>
              <a:rPr lang="en-US" sz="1600" b="1" dirty="0">
                <a:latin typeface="Garamond" panose="02020404030301010803" pitchFamily="18" charset="0"/>
              </a:rPr>
              <a:t> is a GIS-based data exploration platform designed to help policy analysts and policymakers access and use high quality and highly disaggregated data on agricultural, socio-economic and bio-physical indicators to guide agricultural policy and investment decisions</a:t>
            </a:r>
            <a:r>
              <a:rPr lang="fr-FR" sz="1600" b="1" dirty="0">
                <a:latin typeface="Garamond" panose="02020404030301010803" pitchFamily="18" charset="0"/>
              </a:rPr>
              <a:t>.</a:t>
            </a:r>
            <a:r>
              <a:rPr lang="en-US" sz="1600" b="1" dirty="0">
                <a:solidFill>
                  <a:srgbClr val="35422F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1600" b="1" dirty="0">
              <a:solidFill>
                <a:srgbClr val="35422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3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353" y="1500612"/>
            <a:ext cx="11955294" cy="368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The </a:t>
            </a:r>
            <a:r>
              <a:rPr lang="fr-FR" b="1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ReSAKSS </a:t>
            </a:r>
            <a:r>
              <a:rPr lang="en-US" b="1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Country </a:t>
            </a:r>
            <a:r>
              <a:rPr lang="en-US" b="1" dirty="0" err="1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eAtlases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RCeA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) is an advanced 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data exploration system 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designed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to support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Gadugi" panose="020B0502040204020203" pitchFamily="34" charset="0"/>
                <a:cs typeface="Arial" panose="020B0604020202020204" pitchFamily="34" charset="0"/>
              </a:rPr>
              <a:t>evidence-based policy planning and implementation, and inclusive policy review and learning processes in African countries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The system 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is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 an important 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tool for policymakers</a:t>
            </a:r>
            <a:r>
              <a:rPr lang="en-US" dirty="0"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, researchers and other stakeholders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. Some of its objectives 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are :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ea typeface="Gadugi" panose="020B0502040204020203" pitchFamily="34" charset="0"/>
              </a:rPr>
              <a:t>To provide an online, highly interactive and dynamic data environment rich with standard pre-processing and essential data analysis tools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Garamond" panose="02020404030301010803" pitchFamily="18" charset="0"/>
                <a:ea typeface="Gadugi" panose="020B0502040204020203" pitchFamily="34" charset="0"/>
              </a:rPr>
              <a:t>To ensure broad access to high quality data to facilitate inclusive review and dialogue processes.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  <a:ea typeface="Gadugi" panose="020B0502040204020203" pitchFamily="34" charset="0"/>
                <a:cs typeface="Arial" panose="020B0604020202020204" pitchFamily="34" charset="0"/>
              </a:rPr>
              <a:t>This tutorial aims to describe 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different steps to easily navigate 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in the platform. Burkina Faso 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will serve as an example to illustrate </a:t>
            </a:r>
            <a:r>
              <a:rPr lang="fr-FR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the use of the </a:t>
            </a:r>
            <a:r>
              <a:rPr lang="en-US" dirty="0" err="1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RCeA</a:t>
            </a:r>
            <a:r>
              <a:rPr lang="en-US" dirty="0">
                <a:effectLst/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. This example may be </a:t>
            </a:r>
            <a:r>
              <a:rPr lang="en-US" dirty="0"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duplicated for all the 21 other </a:t>
            </a:r>
            <a:r>
              <a:rPr lang="fr-FR" dirty="0">
                <a:latin typeface="Garamond" panose="02020404030301010803" pitchFamily="18" charset="0"/>
                <a:ea typeface="Gadugi" panose="020B0502040204020203" pitchFamily="34" charset="0"/>
                <a:cs typeface="Times New Roman" panose="02020603050405020304" pitchFamily="18" charset="0"/>
              </a:rPr>
              <a:t>countries. </a:t>
            </a:r>
            <a:endParaRPr lang="fr-FR" dirty="0">
              <a:effectLst/>
              <a:latin typeface="Garamond" panose="02020404030301010803" pitchFamily="18" charset="0"/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086" y="301381"/>
            <a:ext cx="7935890" cy="636072"/>
          </a:xfrm>
          <a:prstGeom prst="rect">
            <a:avLst/>
          </a:prstGeom>
          <a:solidFill>
            <a:srgbClr val="89A527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2600" b="1" dirty="0">
                <a:latin typeface="Garamond" panose="02020404030301010803" pitchFamily="18" charset="0"/>
              </a:rPr>
              <a:t>Operating the « ReSAKSS Country </a:t>
            </a:r>
            <a:r>
              <a:rPr lang="fr-FR" sz="2600" b="1" dirty="0" err="1">
                <a:latin typeface="Garamond" panose="02020404030301010803" pitchFamily="18" charset="0"/>
              </a:rPr>
              <a:t>eAtlases</a:t>
            </a:r>
            <a:r>
              <a:rPr lang="fr-FR" sz="2600" b="1" dirty="0">
                <a:latin typeface="Garamond" panose="02020404030301010803" pitchFamily="18" charset="0"/>
              </a:rPr>
              <a:t> » platform </a:t>
            </a:r>
            <a:endParaRPr lang="fr-FR" sz="260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82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161" y="93578"/>
            <a:ext cx="3619499" cy="416377"/>
          </a:xfrm>
          <a:solidFill>
            <a:srgbClr val="89A527"/>
          </a:solidFill>
        </p:spPr>
        <p:txBody>
          <a:bodyPr>
            <a:noAutofit/>
          </a:bodyPr>
          <a:lstStyle/>
          <a:p>
            <a:r>
              <a:rPr lang="fr-FR" sz="2600" b="1" dirty="0">
                <a:latin typeface="Garamond" panose="02020404030301010803" pitchFamily="18" charset="0"/>
              </a:rPr>
              <a:t>Platform landing page</a:t>
            </a:r>
            <a:endParaRPr lang="fr-FR" sz="2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086" y="620486"/>
            <a:ext cx="6008914" cy="6161314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latin typeface="Garamond" panose="02020404030301010803" pitchFamily="18" charset="0"/>
              </a:rPr>
              <a:t>Use </a:t>
            </a:r>
            <a:r>
              <a:rPr lang="en-US" dirty="0">
                <a:latin typeface="Garamond" panose="02020404030301010803" pitchFamily="18" charset="0"/>
              </a:rPr>
              <a:t>your web browser to access the </a:t>
            </a:r>
            <a:r>
              <a:rPr lang="en-US" dirty="0" err="1">
                <a:latin typeface="Garamond" panose="02020404030301010803" pitchFamily="18" charset="0"/>
              </a:rPr>
              <a:t>RCeA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fr-FR" dirty="0">
                <a:latin typeface="Garamond" panose="02020404030301010803" pitchFamily="18" charset="0"/>
              </a:rPr>
              <a:t>platform: </a:t>
            </a:r>
            <a:r>
              <a:rPr lang="fr-FR" dirty="0">
                <a:latin typeface="Garamond" panose="02020404030301010803" pitchFamily="18" charset="0"/>
                <a:hlinkClick r:id="rId3"/>
              </a:rPr>
              <a:t>http://eatlas.resakss.org/</a:t>
            </a:r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latin typeface="Garamond" panose="02020404030301010803" pitchFamily="18" charset="0"/>
              </a:rPr>
              <a:t>Below is, the </a:t>
            </a:r>
            <a:r>
              <a:rPr lang="en-US" dirty="0" err="1">
                <a:latin typeface="Garamond" panose="02020404030301010803" pitchFamily="18" charset="0"/>
              </a:rPr>
              <a:t>RCeA</a:t>
            </a:r>
            <a:r>
              <a:rPr lang="en-US" dirty="0">
                <a:latin typeface="Garamond" panose="02020404030301010803" pitchFamily="18" charset="0"/>
              </a:rPr>
              <a:t> landing page with its different </a:t>
            </a:r>
            <a:r>
              <a:rPr lang="fr-FR" dirty="0">
                <a:latin typeface="Garamond" panose="02020404030301010803" pitchFamily="18" charset="0"/>
              </a:rPr>
              <a:t>menus : </a:t>
            </a:r>
            <a:r>
              <a:rPr lang="fr-FR" b="1" dirty="0">
                <a:latin typeface="Garamond" panose="02020404030301010803" pitchFamily="18" charset="0"/>
              </a:rPr>
              <a:t>Home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About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Guide 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 Team</a:t>
            </a:r>
            <a:r>
              <a:rPr lang="fr-FR" dirty="0">
                <a:latin typeface="Garamond" panose="02020404030301010803" pitchFamily="18" charset="0"/>
              </a:rPr>
              <a:t>, </a:t>
            </a:r>
            <a:r>
              <a:rPr lang="fr-FR" b="1" dirty="0">
                <a:latin typeface="Garamond" panose="02020404030301010803" pitchFamily="18" charset="0"/>
              </a:rPr>
              <a:t>News and Contact .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1314" y="620486"/>
            <a:ext cx="5943600" cy="6161314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latin typeface="Garamond" panose="02020404030301010803" pitchFamily="18" charset="0"/>
              </a:rPr>
              <a:t>There are </a:t>
            </a:r>
            <a:r>
              <a:rPr lang="en-US" dirty="0">
                <a:latin typeface="Garamond" panose="02020404030301010803" pitchFamily="18" charset="0"/>
              </a:rPr>
              <a:t>three ways to access a country </a:t>
            </a:r>
            <a:r>
              <a:rPr lang="en-US" dirty="0" err="1">
                <a:latin typeface="Garamond" panose="02020404030301010803" pitchFamily="18" charset="0"/>
              </a:rPr>
              <a:t>eAtlas</a:t>
            </a:r>
            <a:r>
              <a:rPr lang="fr-FR" dirty="0">
                <a:latin typeface="Garamond" panose="02020404030301010803" pitchFamily="18" charset="0"/>
              </a:rPr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Garamond" panose="02020404030301010803" pitchFamily="18" charset="0"/>
              </a:rPr>
              <a:t>By the country </a:t>
            </a:r>
            <a:r>
              <a:rPr lang="en-US" dirty="0">
                <a:latin typeface="Garamond" panose="02020404030301010803" pitchFamily="18" charset="0"/>
              </a:rPr>
              <a:t>name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Garamond" panose="02020404030301010803" pitchFamily="18" charset="0"/>
              </a:rPr>
              <a:t>Through the Africa map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dirty="0">
                <a:latin typeface="Garamond" panose="02020404030301010803" pitchFamily="18" charset="0"/>
              </a:rPr>
              <a:t>Via the country flag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r>
              <a:rPr lang="en-US" dirty="0">
                <a:latin typeface="Garamond" panose="02020404030301010803" pitchFamily="18" charset="0"/>
              </a:rPr>
              <a:t>We will explore Burkina Faso </a:t>
            </a:r>
            <a:r>
              <a:rPr lang="en-US" dirty="0" err="1">
                <a:latin typeface="Garamond" panose="02020404030301010803" pitchFamily="18" charset="0"/>
              </a:rPr>
              <a:t>eAtlas</a:t>
            </a:r>
            <a:r>
              <a:rPr lang="en-US" dirty="0">
                <a:latin typeface="Garamond" panose="02020404030301010803" pitchFamily="18" charset="0"/>
              </a:rPr>
              <a:t> as an example</a:t>
            </a:r>
            <a:r>
              <a:rPr lang="fr-FR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  <a:p>
            <a:pPr algn="just"/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4" y="2929898"/>
            <a:ext cx="5556737" cy="34181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662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208" y="129722"/>
            <a:ext cx="3068246" cy="416377"/>
          </a:xfrm>
          <a:solidFill>
            <a:srgbClr val="89A527"/>
          </a:solidFill>
        </p:spPr>
        <p:txBody>
          <a:bodyPr>
            <a:noAutofit/>
          </a:bodyPr>
          <a:lstStyle/>
          <a:p>
            <a:r>
              <a:rPr lang="fr-FR" sz="2600" b="1" dirty="0">
                <a:latin typeface="Garamond" panose="02020404030301010803" pitchFamily="18" charset="0"/>
              </a:rPr>
              <a:t>Burkina Faso </a:t>
            </a:r>
            <a:r>
              <a:rPr lang="fr-FR" sz="2600" b="1" dirty="0" err="1">
                <a:latin typeface="Garamond" panose="02020404030301010803" pitchFamily="18" charset="0"/>
              </a:rPr>
              <a:t>eAtlas</a:t>
            </a:r>
            <a:endParaRPr lang="fr-FR" sz="2600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95" y="620486"/>
            <a:ext cx="6045504" cy="610779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Garamond" panose="02020404030301010803" pitchFamily="18" charset="0"/>
              </a:rPr>
              <a:t>Maps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This page serves as a basis for all requests to be made in the </a:t>
            </a:r>
            <a:r>
              <a:rPr lang="en-US" dirty="0" err="1">
                <a:latin typeface="Garamond" panose="02020404030301010803" pitchFamily="18" charset="0"/>
              </a:rPr>
              <a:t>eAtlas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endParaRPr lang="fr-FR" b="1" dirty="0">
              <a:latin typeface="Garamond" panose="02020404030301010803" pitchFamily="18" charset="0"/>
            </a:endParaRPr>
          </a:p>
          <a:p>
            <a:endParaRPr lang="fr-FR" b="1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u="sng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  <a:p>
            <a:endParaRPr lang="fr-FR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1" y="620486"/>
            <a:ext cx="5969304" cy="610779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On the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left of the interface, a window allows to display the maps for the different indicators at various </a:t>
            </a:r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times.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1" y="2432635"/>
            <a:ext cx="5760720" cy="36294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688" y="2356898"/>
            <a:ext cx="4765766" cy="38806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239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fr-FR" sz="1600" dirty="0">
              <a:latin typeface="Garamond" panose="02020404030301010803" pitchFamily="18" charset="0"/>
            </a:endParaRPr>
          </a:p>
          <a:p>
            <a:pPr algn="just"/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fr-FR" dirty="0">
                <a:solidFill>
                  <a:schemeClr val="tx1"/>
                </a:solidFill>
                <a:latin typeface="Garamond" panose="02020404030301010803" pitchFamily="18" charset="0"/>
              </a:rPr>
              <a:t>For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example, to display millet production map in 2018, follow the steps below :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Under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Categories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,click on Crops,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Under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Type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choose the type of crop(Millet here),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Under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Data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select the data (Production here)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And under </a:t>
            </a:r>
            <a:r>
              <a:rPr lang="en-US" b="1" dirty="0">
                <a:solidFill>
                  <a:schemeClr val="tx1"/>
                </a:solidFill>
                <a:latin typeface="Garamond" panose="02020404030301010803" pitchFamily="18" charset="0"/>
              </a:rPr>
              <a:t>Period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, choose a year (2018 here) . Below is the result:</a:t>
            </a: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pPr algn="just"/>
            <a:endParaRPr lang="fr-FR" sz="1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/>
            <a:br>
              <a:rPr lang="fr-FR" sz="12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endParaRPr lang="fr-FR" sz="12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algn="just"/>
            <a:endParaRPr lang="fr-FR" sz="12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The legend is visible at the bottom right corner of the page</a:t>
            </a:r>
            <a:r>
              <a:rPr lang="fr-FR" dirty="0">
                <a:latin typeface="Garamond" panose="02020404030301010803" pitchFamily="18" charset="0"/>
              </a:rPr>
              <a:t>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Garamond" panose="02020404030301010803" pitchFamily="18" charset="0"/>
              </a:rPr>
              <a:t>You can click on a specific Burkina Faso province to get the corresponding Millet production in that region</a:t>
            </a:r>
            <a:r>
              <a:rPr lang="fr-FR" sz="1600" dirty="0">
                <a:latin typeface="Garamond" panose="02020404030301010803" pitchFamily="18" charset="0"/>
              </a:rPr>
              <a:t>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B433A5-DF04-408F-8F43-722561887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3" y="2277921"/>
            <a:ext cx="5638830" cy="35197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34D201-4852-4083-9D94-7B40001092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78" y="2277921"/>
            <a:ext cx="5684478" cy="35197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84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Printing </a:t>
            </a:r>
            <a:r>
              <a:rPr lang="en-US" sz="2000" b="1" dirty="0">
                <a:latin typeface="Garamond" panose="02020404030301010803" pitchFamily="18" charset="0"/>
              </a:rPr>
              <a:t>tool</a:t>
            </a:r>
          </a:p>
          <a:p>
            <a:endParaRPr lang="fr-FR" sz="2000" b="1" dirty="0">
              <a:latin typeface="Garamond" panose="02020404030301010803" pitchFamily="18" charset="0"/>
            </a:endParaRPr>
          </a:p>
          <a:p>
            <a:r>
              <a:rPr lang="fr-FR" sz="1600" dirty="0">
                <a:latin typeface="Garamond" panose="02020404030301010803" pitchFamily="18" charset="0"/>
              </a:rPr>
              <a:t>This option </a:t>
            </a:r>
            <a:r>
              <a:rPr lang="en-US" sz="1600" dirty="0">
                <a:latin typeface="Garamond" panose="02020404030301010803" pitchFamily="18" charset="0"/>
              </a:rPr>
              <a:t>allows you to save a map for printing or integration into a document.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Garamond" panose="02020404030301010803" pitchFamily="18" charset="0"/>
              </a:rPr>
              <a:t>Layers overlay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This option allows layers to be superimposed on the maps. 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Layers available for layering are : boundaries, roads, rivers and fires.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r>
              <a:rPr lang="en-US" sz="1600" dirty="0">
                <a:latin typeface="Garamond" panose="02020404030301010803" pitchFamily="18" charset="0"/>
              </a:rPr>
              <a:t>Below is an overlay with boundaries and roads 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9" y="2762368"/>
            <a:ext cx="5593403" cy="3575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87" y="2762368"/>
            <a:ext cx="5446659" cy="3575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7AD325-F908-4669-AEA6-261B6ADD6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05" y="594793"/>
            <a:ext cx="495369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2000" b="1" dirty="0">
                <a:latin typeface="Garamond" panose="02020404030301010803" pitchFamily="18" charset="0"/>
              </a:rPr>
              <a:t>                                                                                                     </a:t>
            </a:r>
          </a:p>
          <a:p>
            <a:pPr algn="just"/>
            <a:endParaRPr lang="fr-FR" sz="2000" b="1" dirty="0">
              <a:latin typeface="Garamond" panose="02020404030301010803" pitchFamily="18" charset="0"/>
            </a:endParaRPr>
          </a:p>
          <a:p>
            <a:pPr algn="just"/>
            <a:r>
              <a:rPr lang="fr-FR" sz="2000" b="1" dirty="0">
                <a:latin typeface="Garamond" panose="02020404030301010803" pitchFamily="18" charset="0"/>
              </a:rPr>
              <a:t>Analytics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fr-FR" sz="1600" dirty="0">
                <a:latin typeface="Garamond" panose="02020404030301010803" pitchFamily="18" charset="0"/>
              </a:rPr>
              <a:t>                                                                                                                   </a:t>
            </a:r>
            <a:r>
              <a:rPr lang="en-US" sz="1600" dirty="0">
                <a:latin typeface="Garamond" panose="02020404030301010803" pitchFamily="18" charset="0"/>
              </a:rPr>
              <a:t>Clicking on the « Analytics » tab allows to access to the selected indicator analysis. In the following example 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Garamond" panose="02020404030301010803" pitchFamily="18" charset="0"/>
              </a:rPr>
              <a:t>Click on </a:t>
            </a:r>
            <a:r>
              <a:rPr lang="en-US" sz="1600" b="1" dirty="0">
                <a:latin typeface="Garamond" panose="02020404030301010803" pitchFamily="18" charset="0"/>
              </a:rPr>
              <a:t>Analytics</a:t>
            </a:r>
            <a:r>
              <a:rPr lang="en-US" sz="1600" dirty="0">
                <a:latin typeface="Garamond" panose="02020404030301010803" pitchFamily="18" charset="0"/>
              </a:rPr>
              <a:t>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Garamond" panose="02020404030301010803" pitchFamily="18" charset="0"/>
              </a:rPr>
              <a:t>Select </a:t>
            </a:r>
            <a:r>
              <a:rPr lang="en-US" sz="1600" b="1" dirty="0">
                <a:latin typeface="Garamond" panose="02020404030301010803" pitchFamily="18" charset="0"/>
              </a:rPr>
              <a:t>Crops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>
                <a:latin typeface="Garamond" panose="02020404030301010803" pitchFamily="18" charset="0"/>
              </a:rPr>
              <a:t>After clicking on </a:t>
            </a:r>
            <a:r>
              <a:rPr lang="en-US" sz="1600" b="1" dirty="0">
                <a:latin typeface="Garamond" panose="02020404030301010803" pitchFamily="18" charset="0"/>
              </a:rPr>
              <a:t>Production Analysis</a:t>
            </a:r>
            <a:r>
              <a:rPr lang="en-US" sz="1600" dirty="0">
                <a:latin typeface="Garamond" panose="02020404030301010803" pitchFamily="18" charset="0"/>
              </a:rPr>
              <a:t>, you will access the analytics graphics 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2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4800" dirty="0">
              <a:latin typeface="Garamond" panose="02020404030301010803" pitchFamily="18" charset="0"/>
            </a:endParaRPr>
          </a:p>
          <a:p>
            <a:r>
              <a:rPr lang="fr-FR" sz="4800" dirty="0">
                <a:latin typeface="Garamond" panose="02020404030301010803" pitchFamily="18" charset="0"/>
              </a:rPr>
              <a:t>  </a:t>
            </a:r>
            <a:br>
              <a:rPr lang="fr-FR" sz="4800" dirty="0">
                <a:latin typeface="Garamond" panose="02020404030301010803" pitchFamily="18" charset="0"/>
              </a:rPr>
            </a:br>
            <a:r>
              <a:rPr lang="fr-FR" sz="4800" dirty="0">
                <a:latin typeface="Garamond" panose="02020404030301010803" pitchFamily="18" charset="0"/>
              </a:rPr>
              <a:t>  </a:t>
            </a:r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9600" dirty="0">
                <a:latin typeface="Garamond" panose="02020404030301010803" pitchFamily="18" charset="0"/>
              </a:rPr>
              <a:t> </a:t>
            </a:r>
          </a:p>
          <a:p>
            <a:r>
              <a:rPr lang="en-US" sz="1600" dirty="0">
                <a:latin typeface="Garamond" panose="02020404030301010803" pitchFamily="18" charset="0"/>
                <a:ea typeface="Gadugi" panose="020B0502040204020203" pitchFamily="34" charset="0"/>
              </a:rPr>
              <a:t>The following image highlights the evolution of agricultural production in selected provinces (</a:t>
            </a:r>
            <a:r>
              <a:rPr lang="en-US" sz="1600" dirty="0" err="1">
                <a:latin typeface="Garamond" panose="02020404030301010803" pitchFamily="18" charset="0"/>
                <a:ea typeface="Gadugi" panose="020B0502040204020203" pitchFamily="34" charset="0"/>
              </a:rPr>
              <a:t>Banwa</a:t>
            </a:r>
            <a:r>
              <a:rPr lang="en-US" sz="1600" dirty="0">
                <a:latin typeface="Garamond" panose="02020404030301010803" pitchFamily="18" charset="0"/>
                <a:ea typeface="Gadugi" panose="020B0502040204020203" pitchFamily="34" charset="0"/>
              </a:rPr>
              <a:t>, </a:t>
            </a:r>
            <a:r>
              <a:rPr lang="en-US" sz="1600" dirty="0" err="1">
                <a:latin typeface="Garamond" panose="02020404030301010803" pitchFamily="18" charset="0"/>
                <a:ea typeface="Gadugi" panose="020B0502040204020203" pitchFamily="34" charset="0"/>
              </a:rPr>
              <a:t>Kossi</a:t>
            </a:r>
            <a:r>
              <a:rPr lang="en-US" sz="1600" dirty="0">
                <a:latin typeface="Garamond" panose="02020404030301010803" pitchFamily="18" charset="0"/>
                <a:ea typeface="Gadugi" panose="020B0502040204020203" pitchFamily="34" charset="0"/>
              </a:rPr>
              <a:t> and </a:t>
            </a:r>
            <a:r>
              <a:rPr lang="en-US" sz="1600" dirty="0" err="1">
                <a:latin typeface="Garamond" panose="02020404030301010803" pitchFamily="18" charset="0"/>
                <a:ea typeface="Gadugi" panose="020B0502040204020203" pitchFamily="34" charset="0"/>
              </a:rPr>
              <a:t>Sourou</a:t>
            </a:r>
            <a:r>
              <a:rPr lang="en-US" sz="1600" dirty="0">
                <a:latin typeface="Garamond" panose="02020404030301010803" pitchFamily="18" charset="0"/>
                <a:ea typeface="Gadugi" panose="020B0502040204020203" pitchFamily="34" charset="0"/>
              </a:rPr>
              <a:t>) over a seven-year period.</a:t>
            </a:r>
          </a:p>
          <a:p>
            <a:endParaRPr lang="fr-FR" sz="2000" dirty="0">
              <a:latin typeface="Garamond" panose="020204040303010108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  <a:p>
            <a:endParaRPr lang="fr-FR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D8AC92-73FF-4DD8-8EE2-1ED79669B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5" y="2947480"/>
            <a:ext cx="5788931" cy="35700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2EED2A-EA27-45FC-A5C0-401618555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86" y="467326"/>
            <a:ext cx="583660" cy="4291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39CE87-CF29-4015-A707-7446308A7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51" y="2121124"/>
            <a:ext cx="5788931" cy="43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Download</a:t>
            </a:r>
            <a:r>
              <a:rPr lang="fr-FR" sz="1600" b="1" dirty="0">
                <a:latin typeface="Garamond" panose="02020404030301010803" pitchFamily="18" charset="0"/>
              </a:rPr>
              <a:t>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r>
              <a:rPr lang="en-US" sz="1600" dirty="0">
                <a:latin typeface="Garamond" panose="02020404030301010803" pitchFamily="18" charset="0"/>
              </a:rPr>
              <a:t>This option allows to download all available data in the </a:t>
            </a:r>
            <a:r>
              <a:rPr lang="en-US" sz="1600" dirty="0" err="1">
                <a:latin typeface="Garamond" panose="02020404030301010803" pitchFamily="18" charset="0"/>
              </a:rPr>
              <a:t>eAtlas</a:t>
            </a:r>
            <a:r>
              <a:rPr lang="en-US" sz="1600" dirty="0">
                <a:latin typeface="Garamond" panose="02020404030301010803" pitchFamily="18" charset="0"/>
              </a:rPr>
              <a:t> ( Excel tables of raw data, shapefiles). These data are packaged in a </a:t>
            </a:r>
            <a:r>
              <a:rPr lang="en-US" sz="1600" b="1" dirty="0">
                <a:latin typeface="Garamond" panose="02020404030301010803" pitchFamily="18" charset="0"/>
              </a:rPr>
              <a:t>ZIP</a:t>
            </a:r>
            <a:r>
              <a:rPr lang="en-US" sz="1600" dirty="0">
                <a:latin typeface="Garamond" panose="02020404030301010803" pitchFamily="18" charset="0"/>
              </a:rPr>
              <a:t> folder.</a:t>
            </a:r>
            <a:br>
              <a:rPr lang="en-US" sz="1600" dirty="0">
                <a:latin typeface="Garamond" panose="02020404030301010803" pitchFamily="18" charset="0"/>
              </a:rPr>
            </a:br>
            <a:r>
              <a:rPr lang="en-US" sz="1600" dirty="0">
                <a:latin typeface="Garamond" panose="02020404030301010803" pitchFamily="18" charset="0"/>
              </a:rPr>
              <a:t>They can be decompressed , after download, with a data compression software like WinRAR or WinZip.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>
                <a:latin typeface="Garamond" panose="02020404030301010803" pitchFamily="18" charset="0"/>
              </a:rPr>
              <a:t>Source 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This option provides the source of all the data in the </a:t>
            </a:r>
            <a:r>
              <a:rPr lang="en-US" sz="1600" dirty="0" err="1">
                <a:latin typeface="Garamond" panose="02020404030301010803" pitchFamily="18" charset="0"/>
              </a:rPr>
              <a:t>eAtlas</a:t>
            </a:r>
            <a:r>
              <a:rPr lang="en-US" sz="1600" dirty="0">
                <a:latin typeface="Garamond" panose="02020404030301010803" pitchFamily="18" charset="0"/>
              </a:rPr>
              <a:t>.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FA946F-6300-466F-BB6B-F65C78054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00" y="546556"/>
            <a:ext cx="504895" cy="409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5F8CE-9729-4BCB-9249-81CDB09A4E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93" y="2874286"/>
            <a:ext cx="5734454" cy="32451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C43F30-76B2-4690-A139-0112A4771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283" y="669314"/>
            <a:ext cx="542113" cy="4187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646664-0324-4C1E-BF79-F0BB2E8817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3" y="2874285"/>
            <a:ext cx="5747910" cy="32451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456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03" y="116732"/>
            <a:ext cx="6017897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Garamond" panose="02020404030301010803" pitchFamily="18" charset="0"/>
              </a:rPr>
              <a:t>Language 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This option allows you to change the language of the </a:t>
            </a:r>
            <a:r>
              <a:rPr lang="en-US" sz="1600" dirty="0" err="1">
                <a:latin typeface="Garamond" panose="02020404030301010803" pitchFamily="18" charset="0"/>
              </a:rPr>
              <a:t>eAtlas</a:t>
            </a:r>
            <a:r>
              <a:rPr lang="en-US" sz="1600" dirty="0">
                <a:latin typeface="Garamond" panose="02020404030301010803" pitchFamily="18" charset="0"/>
              </a:rPr>
              <a:t>.</a:t>
            </a: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The French-speaking countries have a version in French and Portuguese-speaking countries have a Portuguese version in addition to an English </a:t>
            </a:r>
            <a:r>
              <a:rPr lang="en-US" sz="1600" dirty="0" err="1">
                <a:latin typeface="Garamond" panose="02020404030301010803" pitchFamily="18" charset="0"/>
              </a:rPr>
              <a:t>eAtlas</a:t>
            </a:r>
            <a:r>
              <a:rPr lang="en-US" sz="1600" dirty="0">
                <a:latin typeface="Garamond" panose="02020404030301010803" pitchFamily="18" charset="0"/>
              </a:rPr>
              <a:t> available for all countries.</a:t>
            </a: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85537" y="116732"/>
            <a:ext cx="5928360" cy="6620952"/>
          </a:xfrm>
          <a:prstGeom prst="rect">
            <a:avLst/>
          </a:prstGeom>
          <a:solidFill>
            <a:srgbClr val="ECE8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Garamond" panose="02020404030301010803" pitchFamily="18" charset="0"/>
              </a:rPr>
              <a:t>Video tutorial</a:t>
            </a:r>
          </a:p>
          <a:p>
            <a:endParaRPr lang="en-US" sz="1600" dirty="0">
              <a:latin typeface="Garamond" panose="02020404030301010803" pitchFamily="18" charset="0"/>
            </a:endParaRP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The video below is a guide for the use of the </a:t>
            </a:r>
            <a:r>
              <a:rPr lang="en-US" sz="1600" dirty="0" err="1">
                <a:latin typeface="Garamond" panose="02020404030301010803" pitchFamily="18" charset="0"/>
              </a:rPr>
              <a:t>ReSAKSS</a:t>
            </a:r>
            <a:r>
              <a:rPr lang="en-US" sz="1600" dirty="0">
                <a:latin typeface="Garamond" panose="02020404030301010803" pitchFamily="18" charset="0"/>
              </a:rPr>
              <a:t> Country </a:t>
            </a:r>
            <a:r>
              <a:rPr lang="en-US" sz="1600" dirty="0" err="1">
                <a:latin typeface="Garamond" panose="02020404030301010803" pitchFamily="18" charset="0"/>
              </a:rPr>
              <a:t>eAtlases</a:t>
            </a:r>
            <a:r>
              <a:rPr lang="en-US" sz="1600" dirty="0">
                <a:latin typeface="Garamond" panose="02020404030301010803" pitchFamily="18" charset="0"/>
              </a:rPr>
              <a:t>.  Click on the Play button to start.</a:t>
            </a:r>
          </a:p>
          <a:p>
            <a:endParaRPr lang="fr-FR" sz="1600" dirty="0">
              <a:highlight>
                <a:srgbClr val="00FF00"/>
              </a:highlight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  <a:p>
            <a:endParaRPr lang="fr-FR" sz="1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" y="2874288"/>
            <a:ext cx="5749285" cy="3224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6" y="2874287"/>
            <a:ext cx="5645406" cy="32249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0049A-5804-488C-AFDB-6BDA761E6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82" y="619718"/>
            <a:ext cx="514422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3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421</Words>
  <Application>Microsoft Office PowerPoint</Application>
  <PresentationFormat>Widescreen</PresentationFormat>
  <Paragraphs>271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Gadugi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Platform landing page</vt:lpstr>
      <vt:lpstr>Burkina Faso eAtlas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Babacar Ceesay</dc:creator>
  <cp:lastModifiedBy>Babacar Ceesay</cp:lastModifiedBy>
  <cp:revision>402</cp:revision>
  <dcterms:created xsi:type="dcterms:W3CDTF">2016-07-01T15:10:57Z</dcterms:created>
  <dcterms:modified xsi:type="dcterms:W3CDTF">2019-03-07T16:57:57Z</dcterms:modified>
</cp:coreProperties>
</file>